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2" r:id="rId6"/>
    <p:sldId id="258" r:id="rId7"/>
    <p:sldId id="273" r:id="rId8"/>
    <p:sldId id="265" r:id="rId9"/>
    <p:sldId id="260" r:id="rId10"/>
    <p:sldId id="266" r:id="rId11"/>
    <p:sldId id="264" r:id="rId12"/>
    <p:sldId id="267" r:id="rId13"/>
    <p:sldId id="275" r:id="rId14"/>
    <p:sldId id="268" r:id="rId15"/>
    <p:sldId id="269" r:id="rId16"/>
    <p:sldId id="270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1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84C"/>
    <a:srgbClr val="E5E7E8"/>
    <a:srgbClr val="F1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015E20B-4FED-4BF0-B77C-C81DE5427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7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BA35B69-04A6-47D9-ADC1-BADCF6CDB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992038E9-0D72-4102-B32B-0574F0C6A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064D155-1B29-4CE3-8877-5D9CC6E1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34E-922C-4F50-BB9C-CC345D17A4AE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DA5B829-F76B-48B7-979A-F042F1D4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757FD14-988A-45F4-9620-793DC390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BAC-B3DE-44D7-BFC9-F2270D8F7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69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5DF372E-03B5-4113-AA2E-83B073D3A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3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8511D69-FF21-4CDE-95E7-1CAB28228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CB7A8063-6A64-442D-BBD9-2BC3F42D0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6D8450F-BD52-4ACA-960B-1D366FCE0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B4EE4AA1-D292-4B93-BBA6-1B58318E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34E-922C-4F50-BB9C-CC345D17A4AE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BD0EA113-2FB8-4CBE-9107-C42A469D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875B5ED-A5B5-45F7-A809-0820F4C7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BAC-B3DE-44D7-BFC9-F2270D8F7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48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693B45-0780-42C4-AAE3-A40DE489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5F9C31A-D971-48B0-B231-F50EB2F62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F239EF52-A2A9-4D02-A41A-D71497192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B189C31-92CB-4AC5-9C96-57B49120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34E-922C-4F50-BB9C-CC345D17A4AE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C5D7CF6-7746-4F49-9B13-943B4E4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487DC78E-ED25-4A76-900D-23D16D32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BAC-B3DE-44D7-BFC9-F2270D8F7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13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069C3A-BCDA-41D3-B68D-367D991C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018B819E-2EF6-4B89-842F-08E092FAD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6C8282C4-D94C-4FDA-9D69-34B2D964B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B3DC1D4-BEFD-4EFB-AD1D-FAD9EB8F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34E-922C-4F50-BB9C-CC345D17A4AE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8AE356B-B46E-436B-9484-49CB6C2F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CDAB3DB-5BA0-425D-9E2A-5623BC09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BAC-B3DE-44D7-BFC9-F2270D8F7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36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5B6B76-A4E2-4C55-B5EB-7FA329D2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EF390688-962B-4714-8C3A-7EF09894E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68E3FB5-F031-404D-85BF-769044E8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34E-922C-4F50-BB9C-CC345D17A4AE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6BE8A18-9DE8-46CA-8B39-87BF4DF6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0EB5C77-6C83-447A-8518-EA1870FA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BAC-B3DE-44D7-BFC9-F2270D8F7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74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041A7930-5868-4BB1-901E-46DA7BB7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689D20E-A597-43B0-9618-968503684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2E0B12E-EFCF-4B73-8293-05E11125B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334E-922C-4F50-BB9C-CC345D17A4AE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E840898-CF56-4EA5-B9CB-DE880EAF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DB6333E-FE25-4784-B8EE-CF675EB72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1BAC-B3DE-44D7-BFC9-F2270D8F7C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1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fge.caixa.gov.br/Cidadao/Crf/FgeCfSCriteriosPesquisa.asp" TargetMode="External"/><Relationship Id="rId2" Type="http://schemas.openxmlformats.org/officeDocument/2006/relationships/hyperlink" Target="http://servicos.receita.fazenda.gov.br/Servicos/certidao/CNDConjuntaInter/InformaNICertidao.asp?tipo=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t.jus.br/certidao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ortaldoempreendedor.gov.br/temas/ja-sou/servicos/emitir-certificado-cnpj-ccmei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eceita.fazenda.gov.br/pessoajuridica/cnpj/cnpjreva/cnpjreva_solicitacao.asp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" y="4129864"/>
            <a:ext cx="3365640" cy="33656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5" y="5292143"/>
            <a:ext cx="1295401" cy="12954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32" y="2228967"/>
            <a:ext cx="3258355" cy="244376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92953" y="501894"/>
            <a:ext cx="8547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Bem vindos!</a:t>
            </a:r>
            <a:endParaRPr lang="pt-BR" sz="96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3475" y="3128071"/>
            <a:ext cx="5610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Vânia Ribeiro</a:t>
            </a:r>
          </a:p>
          <a:p>
            <a:r>
              <a:rPr lang="pt-BR" sz="3600" dirty="0" smtClean="0"/>
              <a:t>Agente de Desenvolvimento </a:t>
            </a:r>
          </a:p>
          <a:p>
            <a:r>
              <a:rPr lang="pt-BR" sz="3600" dirty="0" smtClean="0"/>
              <a:t>Atendente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5417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9063" y="767110"/>
            <a:ext cx="10966848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Certidão de Débitos Relativos a Créditos Tributários </a:t>
            </a:r>
            <a:endParaRPr lang="pt-BR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Federais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e à Dívida Ativa da União: </a:t>
            </a:r>
            <a:endParaRPr lang="pt-BR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Obtida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no site da 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Receita Federal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Certificado de Regularidade junto ao FGTS: </a:t>
            </a:r>
            <a:endParaRPr lang="pt-BR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obtida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no site da 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Caixa Econômica Federal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392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3791" y="1199555"/>
            <a:ext cx="108311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Certidão Negativa de Débitos Trabalhistas - CNDT: Obtida no site da 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Justiça do Trabalho 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Certidão do Governo do Estado: Obtida junto à Secretaria de Fazenda do Governo do Estado, sede da empresa;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625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89397" y="948314"/>
            <a:ext cx="111273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Certidão Municipal: obtida junto à Prefeitura da cidade onde a empresa está instalada;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Certidão de Falência e Concordata: Obtida junto aos cartórios da comarca;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Inscrição no Cadastro Municipal: Obtida junto à Prefeitura da cidade onde a empresa está instalada;</a:t>
            </a:r>
          </a:p>
        </p:txBody>
      </p:sp>
    </p:spTree>
    <p:extLst>
      <p:ext uri="{BB962C8B-B14F-4D97-AF65-F5344CB8AC3E}">
        <p14:creationId xmlns:p14="http://schemas.microsoft.com/office/powerpoint/2010/main" val="216041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01521" y="1402448"/>
            <a:ext cx="10792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Inscrição no Cadastro Estadual: Obtida junto à Secretaria de Fazenda do Governo do Estado;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Alvará de Funcionamento: Obtida junto à Prefeitura da cidade onde a empresa está instalada;</a:t>
            </a:r>
          </a:p>
        </p:txBody>
      </p:sp>
    </p:spTree>
    <p:extLst>
      <p:ext uri="{BB962C8B-B14F-4D97-AF65-F5344CB8AC3E}">
        <p14:creationId xmlns:p14="http://schemas.microsoft.com/office/powerpoint/2010/main" val="212690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8947" y="1238192"/>
            <a:ext cx="10715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Carteira de Identidade e CPF;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Atestado de Capacidade Técnica:</a:t>
            </a:r>
          </a:p>
        </p:txBody>
      </p:sp>
    </p:spTree>
    <p:extLst>
      <p:ext uri="{BB962C8B-B14F-4D97-AF65-F5344CB8AC3E}">
        <p14:creationId xmlns:p14="http://schemas.microsoft.com/office/powerpoint/2010/main" val="1570830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2581" y="2343953"/>
            <a:ext cx="11281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0070C0"/>
                </a:solidFill>
                <a:latin typeface="Cooper Black" panose="0208090404030B020404" pitchFamily="18" charset="0"/>
              </a:rPr>
              <a:t>Passo </a:t>
            </a:r>
            <a:r>
              <a:rPr lang="pt-BR" sz="88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3: </a:t>
            </a:r>
          </a:p>
          <a:p>
            <a:pPr algn="ctr"/>
            <a:r>
              <a:rPr lang="pt-BR" sz="88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Análise do edital </a:t>
            </a:r>
            <a:endParaRPr lang="pt-BR" sz="8800" b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0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3791" y="1199555"/>
            <a:ext cx="108311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O edital corresponde ao principal documento do processo licitatório.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Nele está descrito todas as fases da licitação de forma detalhada, para que qualquer alteração que venha a ocorrer, leve à substituição do edital ou até mesmo anulação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0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69701" y="787432"/>
            <a:ext cx="108311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Ter clareza referente às informações contidas no edital evitam equívocos futuros. No instante que você conhece o edital, passa a saber o que o licitante necessita e se a sua organização tem a disponibilidade do produto ou serviço para prosseguir com a oferta.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367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9549" y="401065"/>
            <a:ext cx="108311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As principais informações contidas no edital são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Dia e horário da licitação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Endereço e meio pelo qual será realizada a licitação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Prazos contratuais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Penalidade por atraso da obra ou prêmio por antecipação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3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9549" y="401065"/>
            <a:ext cx="108311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Critérios de medição, pagamento e reajustamento;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Regime de preços;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Limitação de horários de trabalho;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Critérios de participação na licitação;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Habilitação técnica requerida;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Documentação requerida;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Seguros necessários.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046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" y="4129864"/>
            <a:ext cx="3365640" cy="33656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5" y="5292143"/>
            <a:ext cx="1295401" cy="12954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509853"/>
            <a:ext cx="95690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Como participar de licitações </a:t>
            </a:r>
            <a:endParaRPr lang="pt-BR" sz="88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3116789"/>
            <a:ext cx="3937313" cy="15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8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519" y="1944708"/>
            <a:ext cx="11281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0070C0"/>
                </a:solidFill>
                <a:latin typeface="Cooper Black" panose="0208090404030B020404" pitchFamily="18" charset="0"/>
              </a:rPr>
              <a:t>Passo 4</a:t>
            </a:r>
            <a:r>
              <a:rPr lang="pt-BR" sz="88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: </a:t>
            </a:r>
          </a:p>
          <a:p>
            <a:pPr algn="ctr"/>
            <a:r>
              <a:rPr lang="pt-BR" sz="88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Disputa de Preços</a:t>
            </a:r>
            <a:endParaRPr lang="pt-BR" sz="8800" b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47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9853" y="1276828"/>
            <a:ext cx="108311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Dependendo da modalidade de licitação a disputa de preços pode ocorrer de forma presencial ou eletrônica, sendo que eletronicamente apenas a modalidade pregão, as demais modalidades apenas ocorrem na forma presencial. </a:t>
            </a:r>
            <a:endParaRPr lang="pt-BR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4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9549" y="401065"/>
            <a:ext cx="108311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Na disputa de preços, nunca dê um lance abaixo da sua lucratividade, pois será prejudicial para seu negócio e pode te levar à desistência da licitação ou desclassificação, o que acarreta em penalidades como: a não possibilidade de participação em licitações futuras (por um período de tempo determinado) e/ou pagamento de multa aplicada pela Administração licitante.</a:t>
            </a:r>
          </a:p>
        </p:txBody>
      </p:sp>
    </p:spTree>
    <p:extLst>
      <p:ext uri="{BB962C8B-B14F-4D97-AF65-F5344CB8AC3E}">
        <p14:creationId xmlns:p14="http://schemas.microsoft.com/office/powerpoint/2010/main" val="1984750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2427" y="259397"/>
            <a:ext cx="108311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O mais indicado antes de entrar em um processo licitatório é ter um planejamento financeiro da sua organização e conhecer as necessidades da Administração Pública que gerou a licitação. Desta forma, antes de iniciar a disputa pelos preços, você tem como saber até onde pode cair a sua oferta de maneira a continuar correspondendo com a solicitação do órgão e as demandas da sua empresa.</a:t>
            </a:r>
          </a:p>
        </p:txBody>
      </p:sp>
    </p:spTree>
    <p:extLst>
      <p:ext uri="{BB962C8B-B14F-4D97-AF65-F5344CB8AC3E}">
        <p14:creationId xmlns:p14="http://schemas.microsoft.com/office/powerpoint/2010/main" val="309017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3" y="4365938"/>
            <a:ext cx="3293907" cy="249206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03754" y="425003"/>
            <a:ext cx="8049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chemeClr val="bg1"/>
                </a:solidFill>
              </a:rPr>
              <a:t>Obrigada</a:t>
            </a:r>
            <a:endParaRPr lang="pt-BR" sz="96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48506" y="5713613"/>
            <a:ext cx="566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</a:rPr>
              <a:t>(35) 991873385</a:t>
            </a:r>
            <a:endParaRPr lang="pt-B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6219" y="1107584"/>
            <a:ext cx="9787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A Licitação é a principal forma que o governo utiliza para realizar a escolha de quem serão os seus fornecedores de bens e serviços. E você como MEI também pode participar.</a:t>
            </a:r>
          </a:p>
          <a:p>
            <a:pPr algn="ctr"/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Para participar do processo de licitação, o empresário deve observar os documentos exigidos no edital.</a:t>
            </a:r>
          </a:p>
          <a:p>
            <a:pPr algn="ctr"/>
            <a:endParaRPr lang="pt-BR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3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6219" y="1107584"/>
            <a:ext cx="60530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MEI tem a vantagem de não ter desconto de imposto na nota fiscal de serviços, diferente das ME e EPP. Os impostos são recolhidos diretamente par ao governo todo mês na DAS </a:t>
            </a:r>
          </a:p>
          <a:p>
            <a:pPr algn="ctr"/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1107584"/>
            <a:ext cx="4301544" cy="53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6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22738" y="1687132"/>
            <a:ext cx="9311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Passo 1:</a:t>
            </a:r>
          </a:p>
          <a:p>
            <a:pPr algn="ctr"/>
            <a:r>
              <a:rPr lang="pt-BR" sz="88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Pesquise </a:t>
            </a:r>
            <a:r>
              <a:rPr lang="pt-BR" sz="8800" b="1" dirty="0">
                <a:solidFill>
                  <a:srgbClr val="0070C0"/>
                </a:solidFill>
                <a:latin typeface="Cooper Black" panose="0208090404030B020404" pitchFamily="18" charset="0"/>
              </a:rPr>
              <a:t>as </a:t>
            </a:r>
            <a:r>
              <a:rPr lang="pt-BR" sz="88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licitações</a:t>
            </a:r>
            <a:endParaRPr lang="pt-BR" sz="88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6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90" y="2847112"/>
            <a:ext cx="6375042" cy="358421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65915" y="489397"/>
            <a:ext cx="9311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Acesso o Instagram @</a:t>
            </a:r>
            <a:r>
              <a:rPr lang="pt-BR" sz="4000" dirty="0" err="1" smtClean="0">
                <a:solidFill>
                  <a:schemeClr val="accent1">
                    <a:lumMod val="75000"/>
                  </a:schemeClr>
                </a:solidFill>
              </a:rPr>
              <a:t>empreendedormariadafe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 e saiba quais licitações estão abertas no post fixado no </a:t>
            </a:r>
            <a:r>
              <a:rPr lang="pt-BR" sz="4000" dirty="0" err="1" smtClean="0">
                <a:solidFill>
                  <a:schemeClr val="accent1">
                    <a:lumMod val="75000"/>
                  </a:schemeClr>
                </a:solidFill>
              </a:rPr>
              <a:t>feed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2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3944" y="772731"/>
            <a:ext cx="112818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0070C0"/>
                </a:solidFill>
                <a:latin typeface="Cooper Black" panose="0208090404030B020404" pitchFamily="18" charset="0"/>
              </a:rPr>
              <a:t>Passo 2: </a:t>
            </a:r>
            <a:endParaRPr lang="pt-BR" sz="8800" b="1" dirty="0" smtClean="0">
              <a:solidFill>
                <a:srgbClr val="0070C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pt-BR" sz="88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Organize  </a:t>
            </a:r>
            <a:r>
              <a:rPr lang="pt-BR" sz="8800" b="1" dirty="0">
                <a:solidFill>
                  <a:srgbClr val="0070C0"/>
                </a:solidFill>
                <a:latin typeface="Cooper Black" panose="0208090404030B020404" pitchFamily="18" charset="0"/>
              </a:rPr>
              <a:t>a documentação </a:t>
            </a:r>
          </a:p>
          <a:p>
            <a:pPr algn="ctr"/>
            <a:r>
              <a:rPr lang="pt-BR" sz="8800" b="1" dirty="0">
                <a:solidFill>
                  <a:srgbClr val="0070C0"/>
                </a:solidFill>
                <a:latin typeface="Cooper Black" panose="0208090404030B020404" pitchFamily="18" charset="0"/>
              </a:rPr>
              <a:t>exigida no edital:</a:t>
            </a:r>
          </a:p>
        </p:txBody>
      </p:sp>
    </p:spTree>
    <p:extLst>
      <p:ext uri="{BB962C8B-B14F-4D97-AF65-F5344CB8AC3E}">
        <p14:creationId xmlns:p14="http://schemas.microsoft.com/office/powerpoint/2010/main" val="342364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5308" y="154546"/>
            <a:ext cx="6323526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Em geral, os documentos solicitados ao MEI são: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CCMEI: Certificado da Condição de Microempreendedor Individual, pode ser obtido através do 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Portal do Empreendedor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1030308"/>
            <a:ext cx="3915775" cy="55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3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8759" y="2402727"/>
            <a:ext cx="6302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Emissão do CNPJ: Obtido no site da 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Receita Federal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30" y="1004552"/>
            <a:ext cx="3983597" cy="56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71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841E83D933154E988566A52A9E77C4" ma:contentTypeVersion="14" ma:contentTypeDescription="Crie um novo documento." ma:contentTypeScope="" ma:versionID="961cd0db7b275c7092e2e63aa6571e3b">
  <xsd:schema xmlns:xsd="http://www.w3.org/2001/XMLSchema" xmlns:xs="http://www.w3.org/2001/XMLSchema" xmlns:p="http://schemas.microsoft.com/office/2006/metadata/properties" xmlns:ns1="http://schemas.microsoft.com/sharepoint/v3" xmlns:ns2="143a13f1-c2cb-4754-94bc-ffe50a2e4cf5" xmlns:ns3="048bed3b-5075-462f-a57e-3efb89b1cf2a" targetNamespace="http://schemas.microsoft.com/office/2006/metadata/properties" ma:root="true" ma:fieldsID="51c579bd8aff471194492b01b3524b3e" ns1:_="" ns2:_="" ns3:_="">
    <xsd:import namespace="http://schemas.microsoft.com/sharepoint/v3"/>
    <xsd:import namespace="143a13f1-c2cb-4754-94bc-ffe50a2e4cf5"/>
    <xsd:import namespace="048bed3b-5075-462f-a57e-3efb89b1cf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a13f1-c2cb-4754-94bc-ffe50a2e4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bed3b-5075-462f-a57e-3efb89b1cf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67241E-942B-46CA-8D18-D8A54DCEBA83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048bed3b-5075-462f-a57e-3efb89b1cf2a"/>
    <ds:schemaRef ds:uri="143a13f1-c2cb-4754-94bc-ffe50a2e4cf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F5E0DA-EA95-4076-ADFC-36EC9AD14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3a13f1-c2cb-4754-94bc-ffe50a2e4cf5"/>
    <ds:schemaRef ds:uri="048bed3b-5075-462f-a57e-3efb89b1c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5514AB-BFCC-491A-8AB6-1BD7D41A06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363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Cooper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Philipe Batista Martins</dc:creator>
  <cp:lastModifiedBy>Conta da Microsoft</cp:lastModifiedBy>
  <cp:revision>22</cp:revision>
  <dcterms:created xsi:type="dcterms:W3CDTF">2021-10-26T16:43:41Z</dcterms:created>
  <dcterms:modified xsi:type="dcterms:W3CDTF">2023-05-08T20:04:11Z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0x010100A7841E83D933154E988566A52A9E77C4</vt:lpwstr>
  </property>
</Properties>
</file>